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283" r:id="rId3"/>
    <p:sldId id="285" r:id="rId4"/>
    <p:sldId id="291" r:id="rId5"/>
    <p:sldId id="292" r:id="rId6"/>
    <p:sldId id="288" r:id="rId7"/>
    <p:sldId id="293" r:id="rId8"/>
    <p:sldId id="289" r:id="rId9"/>
    <p:sldId id="290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5BF5C8-8F74-41FE-AE79-23D50B859898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F51DCCB-D781-4AC7-8BBA-80E77061999A}">
      <dgm:prSet phldrT="[Testo]"/>
      <dgm:spPr/>
      <dgm:t>
        <a:bodyPr/>
        <a:lstStyle/>
        <a:p>
          <a:r>
            <a:rPr lang="it-IT" b="1" dirty="0" err="1"/>
            <a:t>Bilateral</a:t>
          </a:r>
          <a:r>
            <a:rPr lang="it-IT" b="1" dirty="0"/>
            <a:t> filtering</a:t>
          </a:r>
          <a:endParaRPr lang="en-GB" b="1" dirty="0"/>
        </a:p>
      </dgm:t>
    </dgm:pt>
    <dgm:pt modelId="{0A6878F0-018D-40A7-B378-D4236D5066B3}" type="parTrans" cxnId="{C11DB375-49FF-4EC7-B1DD-76A22C098FCD}">
      <dgm:prSet/>
      <dgm:spPr/>
      <dgm:t>
        <a:bodyPr/>
        <a:lstStyle/>
        <a:p>
          <a:endParaRPr lang="en-GB"/>
        </a:p>
      </dgm:t>
    </dgm:pt>
    <dgm:pt modelId="{F7FA7DC7-D1DE-47EE-A9F6-DDE9D2B3F28E}" type="sibTrans" cxnId="{C11DB375-49FF-4EC7-B1DD-76A22C098FCD}">
      <dgm:prSet/>
      <dgm:spPr/>
      <dgm:t>
        <a:bodyPr/>
        <a:lstStyle/>
        <a:p>
          <a:endParaRPr lang="en-GB"/>
        </a:p>
      </dgm:t>
    </dgm:pt>
    <dgm:pt modelId="{FE60D0B3-0477-4800-B029-F7765C995626}" type="pres">
      <dgm:prSet presAssocID="{A35BF5C8-8F74-41FE-AE79-23D50B859898}" presName="Name0" presStyleCnt="0">
        <dgm:presLayoutVars>
          <dgm:dir/>
          <dgm:animLvl val="lvl"/>
          <dgm:resizeHandles val="exact"/>
        </dgm:presLayoutVars>
      </dgm:prSet>
      <dgm:spPr/>
    </dgm:pt>
    <dgm:pt modelId="{5082376E-FF8D-4696-A566-B0296BCCE7CB}" type="pres">
      <dgm:prSet presAssocID="{A35BF5C8-8F74-41FE-AE79-23D50B859898}" presName="dummy" presStyleCnt="0"/>
      <dgm:spPr/>
    </dgm:pt>
    <dgm:pt modelId="{3E7FBCE6-28E7-42E9-80EB-012DCE3681E8}" type="pres">
      <dgm:prSet presAssocID="{A35BF5C8-8F74-41FE-AE79-23D50B859898}" presName="linH" presStyleCnt="0"/>
      <dgm:spPr/>
    </dgm:pt>
    <dgm:pt modelId="{632658B1-3A99-4CE0-AE88-12A422434B4E}" type="pres">
      <dgm:prSet presAssocID="{A35BF5C8-8F74-41FE-AE79-23D50B859898}" presName="padding1" presStyleCnt="0"/>
      <dgm:spPr/>
    </dgm:pt>
    <dgm:pt modelId="{E9BB8D71-D0E7-4EF4-B64C-457668C37441}" type="pres">
      <dgm:prSet presAssocID="{DF51DCCB-D781-4AC7-8BBA-80E77061999A}" presName="linV" presStyleCnt="0"/>
      <dgm:spPr/>
    </dgm:pt>
    <dgm:pt modelId="{2FDBB7CD-0DCD-48BF-8E92-1B8B43C8DDDE}" type="pres">
      <dgm:prSet presAssocID="{DF51DCCB-D781-4AC7-8BBA-80E77061999A}" presName="spVertical1" presStyleCnt="0"/>
      <dgm:spPr/>
    </dgm:pt>
    <dgm:pt modelId="{4CA37E5F-57CE-4B53-A90F-F307C92D519B}" type="pres">
      <dgm:prSet presAssocID="{DF51DCCB-D781-4AC7-8BBA-80E77061999A}" presName="parTx" presStyleLbl="revTx" presStyleIdx="0" presStyleCnt="1" custLinFactNeighborX="-6986" custLinFactNeighborY="4264">
        <dgm:presLayoutVars>
          <dgm:chMax val="0"/>
          <dgm:chPref val="0"/>
          <dgm:bulletEnabled val="1"/>
        </dgm:presLayoutVars>
      </dgm:prSet>
      <dgm:spPr/>
    </dgm:pt>
    <dgm:pt modelId="{582E7AEE-CA4D-4982-8869-A49DCA5FED73}" type="pres">
      <dgm:prSet presAssocID="{DF51DCCB-D781-4AC7-8BBA-80E77061999A}" presName="spVertical2" presStyleCnt="0"/>
      <dgm:spPr/>
    </dgm:pt>
    <dgm:pt modelId="{485413E7-87CB-4836-A67A-B9D91F00E342}" type="pres">
      <dgm:prSet presAssocID="{DF51DCCB-D781-4AC7-8BBA-80E77061999A}" presName="spVertical3" presStyleCnt="0"/>
      <dgm:spPr/>
    </dgm:pt>
    <dgm:pt modelId="{DDC670B5-6256-462D-ADE3-C4B862F2610E}" type="pres">
      <dgm:prSet presAssocID="{A35BF5C8-8F74-41FE-AE79-23D50B859898}" presName="padding2" presStyleCnt="0"/>
      <dgm:spPr/>
    </dgm:pt>
    <dgm:pt modelId="{62C4A505-C192-473A-AC14-DEF4C37B73D6}" type="pres">
      <dgm:prSet presAssocID="{A35BF5C8-8F74-41FE-AE79-23D50B859898}" presName="negArrow" presStyleCnt="0"/>
      <dgm:spPr/>
    </dgm:pt>
    <dgm:pt modelId="{09A00894-479B-4B38-AA31-4C0C23583D62}" type="pres">
      <dgm:prSet presAssocID="{A35BF5C8-8F74-41FE-AE79-23D50B859898}" presName="backgroundArrow" presStyleLbl="node1" presStyleIdx="0" presStyleCnt="1" custLinFactNeighborX="-9286" custLinFactNeighborY="-4999"/>
      <dgm:spPr/>
    </dgm:pt>
  </dgm:ptLst>
  <dgm:cxnLst>
    <dgm:cxn modelId="{2A96F43A-D99C-4065-85D2-D4DF7677A971}" type="presOf" srcId="{DF51DCCB-D781-4AC7-8BBA-80E77061999A}" destId="{4CA37E5F-57CE-4B53-A90F-F307C92D519B}" srcOrd="0" destOrd="0" presId="urn:microsoft.com/office/officeart/2005/8/layout/hProcess3"/>
    <dgm:cxn modelId="{C11DB375-49FF-4EC7-B1DD-76A22C098FCD}" srcId="{A35BF5C8-8F74-41FE-AE79-23D50B859898}" destId="{DF51DCCB-D781-4AC7-8BBA-80E77061999A}" srcOrd="0" destOrd="0" parTransId="{0A6878F0-018D-40A7-B378-D4236D5066B3}" sibTransId="{F7FA7DC7-D1DE-47EE-A9F6-DDE9D2B3F28E}"/>
    <dgm:cxn modelId="{B2A7DB59-28D9-4775-9491-F42C30D38E1E}" type="presOf" srcId="{A35BF5C8-8F74-41FE-AE79-23D50B859898}" destId="{FE60D0B3-0477-4800-B029-F7765C995626}" srcOrd="0" destOrd="0" presId="urn:microsoft.com/office/officeart/2005/8/layout/hProcess3"/>
    <dgm:cxn modelId="{A94528BC-8123-4A7E-BE9F-889DE1E59AAC}" type="presParOf" srcId="{FE60D0B3-0477-4800-B029-F7765C995626}" destId="{5082376E-FF8D-4696-A566-B0296BCCE7CB}" srcOrd="0" destOrd="0" presId="urn:microsoft.com/office/officeart/2005/8/layout/hProcess3"/>
    <dgm:cxn modelId="{DE6417DE-B66C-4042-B6C1-3BFBC6747321}" type="presParOf" srcId="{FE60D0B3-0477-4800-B029-F7765C995626}" destId="{3E7FBCE6-28E7-42E9-80EB-012DCE3681E8}" srcOrd="1" destOrd="0" presId="urn:microsoft.com/office/officeart/2005/8/layout/hProcess3"/>
    <dgm:cxn modelId="{2D507A34-1F93-49CA-856E-C938210A048E}" type="presParOf" srcId="{3E7FBCE6-28E7-42E9-80EB-012DCE3681E8}" destId="{632658B1-3A99-4CE0-AE88-12A422434B4E}" srcOrd="0" destOrd="0" presId="urn:microsoft.com/office/officeart/2005/8/layout/hProcess3"/>
    <dgm:cxn modelId="{DE1DD06D-CC0B-47D3-B7D4-C627500457AA}" type="presParOf" srcId="{3E7FBCE6-28E7-42E9-80EB-012DCE3681E8}" destId="{E9BB8D71-D0E7-4EF4-B64C-457668C37441}" srcOrd="1" destOrd="0" presId="urn:microsoft.com/office/officeart/2005/8/layout/hProcess3"/>
    <dgm:cxn modelId="{B6916D40-B9F7-4D08-B7DD-954E329A3EA5}" type="presParOf" srcId="{E9BB8D71-D0E7-4EF4-B64C-457668C37441}" destId="{2FDBB7CD-0DCD-48BF-8E92-1B8B43C8DDDE}" srcOrd="0" destOrd="0" presId="urn:microsoft.com/office/officeart/2005/8/layout/hProcess3"/>
    <dgm:cxn modelId="{79F4B56A-9C2C-4518-A7E6-8161C70F03BA}" type="presParOf" srcId="{E9BB8D71-D0E7-4EF4-B64C-457668C37441}" destId="{4CA37E5F-57CE-4B53-A90F-F307C92D519B}" srcOrd="1" destOrd="0" presId="urn:microsoft.com/office/officeart/2005/8/layout/hProcess3"/>
    <dgm:cxn modelId="{990BB7A3-A57F-4A0D-A10D-26127AE3CDF8}" type="presParOf" srcId="{E9BB8D71-D0E7-4EF4-B64C-457668C37441}" destId="{582E7AEE-CA4D-4982-8869-A49DCA5FED73}" srcOrd="2" destOrd="0" presId="urn:microsoft.com/office/officeart/2005/8/layout/hProcess3"/>
    <dgm:cxn modelId="{53B35017-A527-4843-9666-A7A1BBD4AD9F}" type="presParOf" srcId="{E9BB8D71-D0E7-4EF4-B64C-457668C37441}" destId="{485413E7-87CB-4836-A67A-B9D91F00E342}" srcOrd="3" destOrd="0" presId="urn:microsoft.com/office/officeart/2005/8/layout/hProcess3"/>
    <dgm:cxn modelId="{2CCD705F-1D8D-4B16-8883-503B253FF522}" type="presParOf" srcId="{3E7FBCE6-28E7-42E9-80EB-012DCE3681E8}" destId="{DDC670B5-6256-462D-ADE3-C4B862F2610E}" srcOrd="2" destOrd="0" presId="urn:microsoft.com/office/officeart/2005/8/layout/hProcess3"/>
    <dgm:cxn modelId="{973290E7-D548-4635-86C0-20B5D26B44CC}" type="presParOf" srcId="{3E7FBCE6-28E7-42E9-80EB-012DCE3681E8}" destId="{62C4A505-C192-473A-AC14-DEF4C37B73D6}" srcOrd="3" destOrd="0" presId="urn:microsoft.com/office/officeart/2005/8/layout/hProcess3"/>
    <dgm:cxn modelId="{0BF2359C-820C-4EEC-B113-8AA7D00AA056}" type="presParOf" srcId="{3E7FBCE6-28E7-42E9-80EB-012DCE3681E8}" destId="{09A00894-479B-4B38-AA31-4C0C23583D6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00894-479B-4B38-AA31-4C0C23583D62}">
      <dsp:nvSpPr>
        <dsp:cNvPr id="0" name=""/>
        <dsp:cNvSpPr/>
      </dsp:nvSpPr>
      <dsp:spPr>
        <a:xfrm>
          <a:off x="0" y="0"/>
          <a:ext cx="2322074" cy="151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37E5F-57CE-4B53-A90F-F307C92D519B}">
      <dsp:nvSpPr>
        <dsp:cNvPr id="0" name=""/>
        <dsp:cNvSpPr/>
      </dsp:nvSpPr>
      <dsp:spPr>
        <a:xfrm>
          <a:off x="54395" y="403723"/>
          <a:ext cx="1902558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3360" rIns="0" bIns="21336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kern="1200" dirty="0" err="1"/>
            <a:t>Bilateral</a:t>
          </a:r>
          <a:r>
            <a:rPr lang="it-IT" sz="2100" b="1" kern="1200" dirty="0"/>
            <a:t> filtering</a:t>
          </a:r>
          <a:endParaRPr lang="en-GB" sz="2100" b="1" kern="1200" dirty="0"/>
        </a:p>
      </dsp:txBody>
      <dsp:txXfrm>
        <a:off x="54395" y="403723"/>
        <a:ext cx="1902558" cy="75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E0B257-DA03-1D3A-1033-DDEF4EAEA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A3BD0A7-97B5-F3D2-1EE1-C5EAD72CB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426573-F9D3-4CDF-D88B-5C9889DDA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337A578-5451-8DD0-4492-1C4DF72B4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A15FC4-F8E2-67DB-2B54-494D6F90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59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C731A4-1DA7-8EF6-8F7F-6CF14DB98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611DCE5-C4A8-E6B1-8704-E3FD482F6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360D57-D18A-B811-BD51-6D72FE5D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A85332-DCB7-4288-8FEF-6C0469DA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15CB2D-852D-FE56-E346-7CDAAE9D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44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C8E7179-479E-3A1F-7B24-D0A0BC51D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64C8040-5F3E-6474-B7F3-F6B20BC75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3AF862-3859-2A71-BAEB-28FFB4CC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68B2F1-9817-F243-9440-C2F88D121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75F370-2530-A1ED-22C5-5AE83C8A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889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95AE8C-1F7F-FE79-8318-DB949C8D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F63CC7-837B-3670-AFBE-82CDE1968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6BD8E1-249D-7144-955F-ACAE44243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768731-8BC7-1FF2-7CF4-F56E423F3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3D2504-F9E3-278A-FD85-80F917860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82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7F68AF-76B6-3E08-3ADA-FE01E20A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828357-FD13-4BED-D583-47208EB66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EBDD38-292C-0D29-03B0-AAD3B6EA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911E5E-FB44-4BAA-6FC8-620BF62E1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B614BA-66DC-ED61-C461-057027A8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695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3CB3C4-F8EF-C23E-2556-FCD41C954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0986E5-C208-F7AD-8152-F0450FEDC3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093581-4EB6-13ED-ACF0-DA6A72DFB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49172A-AC78-B3D9-0FA9-E45EA487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DB36368-D1AB-5E89-070B-C67B3841A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160F06-4FA9-4EA6-90B1-4B48716C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54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6B83AF-676E-99E8-C4CD-A22C86F1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94CB70-0E1C-BAA1-A3B9-693A2CF92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4F4745-C217-8D8E-F7AE-3ABE1E605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28AB7E-6E9E-872E-502D-D82CF355C3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892E8B6-1CFE-1AF3-A0A1-AD976A50F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D07D944-566E-EEFC-5309-5652FD38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25D8688-D9EE-64EB-3B39-97F04845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666835-6423-CCB9-0CE9-86661E44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27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E9CBA-0123-12AE-2AB6-73E5E0D7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A264C3-4649-6457-4F33-B443C3C9F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9494667-93B8-B2A0-C136-CA13EF7DD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29D30C-A997-69A2-9B41-F3FBA6EF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868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36CD8B4-A08E-8D63-54F2-F779CDDA3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030068-0638-A378-CBD8-DD398A0C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A607A39-4C80-3682-628D-4F4EF188F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9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9656BA-DD84-79BF-5AD0-30FA8176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5870BA-5432-BE30-8C52-549E7F931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BE053B5-8074-648E-2715-B3F25B356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3605F3D-9100-8898-5AE3-8D1CE0ED3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22D9E5-2105-A9F5-380D-3A381DC4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A3D2985-0CD4-2943-D62E-29CA54B9B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65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87087E-FDEC-5821-6543-5DF13B599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144FDB2-825B-7411-7D91-39E7DB823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FF6FC6C-7A1E-28FE-EE1F-16DF53A3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11B4686-D76B-D968-D712-3F1C99D67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DD4B0BF-4C3D-DF4E-58A5-90E081878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F97F02-5A9E-A663-8F71-8D94BCAA8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46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8E1390D-9135-5BF1-87FF-704D0EFDB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226D89-CC0B-C26D-8C67-270224B87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67BA65-E7D0-CEBB-3843-0037F7BFD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16BCA-C48D-4E80-985A-E4D6340953A0}" type="datetimeFigureOut">
              <a:rPr lang="en-GB" smtClean="0"/>
              <a:t>22/07/2022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A5D6C0-B0CA-6E41-5739-3295AE4BD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5AB0C9-A887-472B-AF88-464B75F3D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5DDE5-077B-4C81-87A5-96BDB8B67F6D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18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4"/><Relationship Id="rId7" Type="http://schemas.openxmlformats.org/officeDocument/2006/relationships/image" Target="../media/image4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5.mp4"/><Relationship Id="rId7" Type="http://schemas.openxmlformats.org/officeDocument/2006/relationships/image" Target="../media/image4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jpeg"/><Relationship Id="rId11" Type="http://schemas.openxmlformats.org/officeDocument/2006/relationships/image" Target="../media/image5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png"/><Relationship Id="rId4" Type="http://schemas.openxmlformats.org/officeDocument/2006/relationships/video" Target="../media/media5.mp4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5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1.xml"/><Relationship Id="rId12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microsoft.com/office/2007/relationships/diagramDrawing" Target="../diagrams/drawing1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Car parking 3.0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7F70CA-432F-4ABD-9069-EFD8E7CFD2FB}"/>
              </a:ext>
            </a:extLst>
          </p:cNvPr>
          <p:cNvSpPr txBox="1"/>
          <p:nvPr/>
        </p:nvSpPr>
        <p:spPr>
          <a:xfrm>
            <a:off x="1578371" y="1007167"/>
            <a:ext cx="8295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realize</a:t>
            </a:r>
            <a:r>
              <a:rPr lang="it-IT" dirty="0"/>
              <a:t> a code </a:t>
            </a:r>
            <a:r>
              <a:rPr lang="it-IT" dirty="0" err="1"/>
              <a:t>that</a:t>
            </a:r>
            <a:r>
              <a:rPr lang="it-IT" dirty="0"/>
              <a:t> simulate a </a:t>
            </a:r>
            <a:r>
              <a:rPr lang="it-IT" dirty="0" err="1"/>
              <a:t>quite</a:t>
            </a:r>
            <a:r>
              <a:rPr lang="it-IT" dirty="0"/>
              <a:t> smart parking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Recognize</a:t>
            </a:r>
            <a:r>
              <a:rPr lang="it-IT" dirty="0"/>
              <a:t> car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of the </a:t>
            </a:r>
            <a:r>
              <a:rPr lang="it-IT" dirty="0" err="1"/>
              <a:t>veichle</a:t>
            </a:r>
            <a:r>
              <a:rPr lang="it-IT" dirty="0"/>
              <a:t> inside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From a camera put on the top, </a:t>
            </a:r>
            <a:r>
              <a:rPr lang="it-IT" dirty="0" err="1"/>
              <a:t>counting</a:t>
            </a:r>
            <a:r>
              <a:rPr lang="it-IT" dirty="0"/>
              <a:t> in </a:t>
            </a:r>
            <a:r>
              <a:rPr lang="it-IT" dirty="0" err="1"/>
              <a:t>real</a:t>
            </a:r>
            <a:r>
              <a:rPr lang="it-IT" dirty="0"/>
              <a:t> time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 err="1"/>
              <a:t>Wich</a:t>
            </a:r>
            <a:r>
              <a:rPr lang="it-IT" dirty="0"/>
              <a:t> park are </a:t>
            </a:r>
            <a:r>
              <a:rPr lang="it-IT" dirty="0" err="1"/>
              <a:t>taken</a:t>
            </a:r>
            <a:endParaRPr lang="it-IT" dirty="0"/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The parking </a:t>
            </a:r>
            <a:r>
              <a:rPr lang="it-IT" dirty="0" err="1"/>
              <a:t>available</a:t>
            </a:r>
            <a:endParaRPr lang="it-IT" dirty="0"/>
          </a:p>
        </p:txBody>
      </p:sp>
      <p:pic>
        <p:nvPicPr>
          <p:cNvPr id="11" name="carPark">
            <a:hlinkClick r:id="" action="ppaction://media"/>
            <a:extLst>
              <a:ext uri="{FF2B5EF4-FFF2-40B4-BE49-F238E27FC236}">
                <a16:creationId xmlns:a16="http://schemas.microsoft.com/office/drawing/2014/main" id="{4F55469E-C7C6-FA0A-E831-D62BAFA9C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26301" y="2162597"/>
            <a:ext cx="5377259" cy="350690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DE51F57-FE24-9096-BAD3-5AE3007C7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40" y="2923490"/>
            <a:ext cx="2691239" cy="198512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46A823-2F19-C671-CABA-D8F28139414A}"/>
              </a:ext>
            </a:extLst>
          </p:cNvPr>
          <p:cNvSpPr txBox="1"/>
          <p:nvPr/>
        </p:nvSpPr>
        <p:spPr>
          <a:xfrm>
            <a:off x="694177" y="5314122"/>
            <a:ext cx="305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Photo </a:t>
            </a:r>
            <a:r>
              <a:rPr lang="it-IT" dirty="0" err="1"/>
              <a:t>taken</a:t>
            </a:r>
            <a:r>
              <a:rPr lang="it-IT" dirty="0"/>
              <a:t> from </a:t>
            </a:r>
            <a:r>
              <a:rPr lang="it-IT" dirty="0" err="1"/>
              <a:t>enter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5F0027-E4E1-E034-A188-4F343F6D211C}"/>
              </a:ext>
            </a:extLst>
          </p:cNvPr>
          <p:cNvSpPr txBox="1"/>
          <p:nvPr/>
        </p:nvSpPr>
        <p:spPr>
          <a:xfrm>
            <a:off x="5923722" y="6056243"/>
            <a:ext cx="502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Video of the parking from the top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228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Parking counter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7F70CA-432F-4ABD-9069-EFD8E7CFD2FB}"/>
              </a:ext>
            </a:extLst>
          </p:cNvPr>
          <p:cNvSpPr txBox="1"/>
          <p:nvPr/>
        </p:nvSpPr>
        <p:spPr>
          <a:xfrm>
            <a:off x="1842053" y="754603"/>
            <a:ext cx="8295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part of the project </a:t>
            </a:r>
            <a:r>
              <a:rPr lang="it-IT" dirty="0" err="1"/>
              <a:t>consist</a:t>
            </a:r>
            <a:r>
              <a:rPr lang="it-IT" dirty="0"/>
              <a:t> to </a:t>
            </a:r>
            <a:r>
              <a:rPr lang="it-IT" dirty="0" err="1"/>
              <a:t>count</a:t>
            </a:r>
            <a:r>
              <a:rPr lang="it-IT" dirty="0"/>
              <a:t> the parking place in </a:t>
            </a:r>
            <a:r>
              <a:rPr lang="it-IT" dirty="0" err="1"/>
              <a:t>real</a:t>
            </a:r>
            <a:r>
              <a:rPr lang="it-IT" dirty="0"/>
              <a:t> time video with an interactive code.  </a:t>
            </a:r>
          </a:p>
          <a:p>
            <a:endParaRPr lang="it-IT" dirty="0"/>
          </a:p>
          <a:p>
            <a:pPr lvl="1"/>
            <a:endParaRPr lang="en-GB" dirty="0"/>
          </a:p>
        </p:txBody>
      </p:sp>
      <p:pic>
        <p:nvPicPr>
          <p:cNvPr id="2" name="carPark">
            <a:hlinkClick r:id="" action="ppaction://media"/>
            <a:extLst>
              <a:ext uri="{FF2B5EF4-FFF2-40B4-BE49-F238E27FC236}">
                <a16:creationId xmlns:a16="http://schemas.microsoft.com/office/drawing/2014/main" id="{3C96F57B-4A2B-2713-12C1-B7F35877A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7245" y="1509205"/>
            <a:ext cx="6469021" cy="42189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C1CB31-EA93-28F3-21B1-52D6B5576DD5}"/>
              </a:ext>
            </a:extLst>
          </p:cNvPr>
          <p:cNvSpPr txBox="1"/>
          <p:nvPr/>
        </p:nvSpPr>
        <p:spPr>
          <a:xfrm>
            <a:off x="694177" y="2557670"/>
            <a:ext cx="3877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code is divided in 2 programmes: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 recognizing parking space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Counting in real time parking taken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917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Recognizing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parking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space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AE52ED-32FE-A77E-6815-30E8C840F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12" y="1825418"/>
            <a:ext cx="5814505" cy="380585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7E789BF-118D-5474-417B-4710B4075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644" y="947858"/>
            <a:ext cx="4684107" cy="3044233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2C0A20-6B77-787F-3CC2-B8B48EBCC1E0}"/>
              </a:ext>
            </a:extLst>
          </p:cNvPr>
          <p:cNvSpPr txBox="1"/>
          <p:nvPr/>
        </p:nvSpPr>
        <p:spPr>
          <a:xfrm>
            <a:off x="861989" y="5947489"/>
            <a:ext cx="481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a photo of the </a:t>
            </a:r>
            <a:r>
              <a:rPr lang="it-IT" dirty="0" err="1"/>
              <a:t>entire</a:t>
            </a:r>
            <a:r>
              <a:rPr lang="it-IT" dirty="0"/>
              <a:t> parking</a:t>
            </a:r>
            <a:endParaRPr lang="en-GB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24F113D-ADD0-BBA1-0818-5C73387392BA}"/>
              </a:ext>
            </a:extLst>
          </p:cNvPr>
          <p:cNvSpPr txBox="1"/>
          <p:nvPr/>
        </p:nvSpPr>
        <p:spPr>
          <a:xfrm>
            <a:off x="6956365" y="4371777"/>
            <a:ext cx="468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pick</a:t>
            </a:r>
            <a:r>
              <a:rPr lang="it-IT" dirty="0"/>
              <a:t>  </a:t>
            </a:r>
            <a:r>
              <a:rPr lang="it-IT" dirty="0" err="1"/>
              <a:t>manually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parking with mouse</a:t>
            </a:r>
            <a:endParaRPr lang="en-GB" dirty="0"/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9F1FA9BC-5B70-49AD-1FE0-0561755D7FE1}"/>
              </a:ext>
            </a:extLst>
          </p:cNvPr>
          <p:cNvSpPr/>
          <p:nvPr/>
        </p:nvSpPr>
        <p:spPr>
          <a:xfrm>
            <a:off x="8364752" y="4891405"/>
            <a:ext cx="302170" cy="598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FFF7D34-8CD0-7EDB-A5A3-2BD2E203C3B3}"/>
              </a:ext>
            </a:extLst>
          </p:cNvPr>
          <p:cNvSpPr txBox="1"/>
          <p:nvPr/>
        </p:nvSpPr>
        <p:spPr>
          <a:xfrm>
            <a:off x="6956365" y="5618922"/>
            <a:ext cx="400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file to export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programme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44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43C004-335A-4ABC-8530-DB12DAC48B23}"/>
              </a:ext>
            </a:extLst>
          </p:cNvPr>
          <p:cNvSpPr txBox="1"/>
          <p:nvPr/>
        </p:nvSpPr>
        <p:spPr>
          <a:xfrm>
            <a:off x="576513" y="3975654"/>
            <a:ext cx="722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CD9508B-E83B-F9BC-DC87-3BFE8B90A64F}"/>
              </a:ext>
            </a:extLst>
          </p:cNvPr>
          <p:cNvSpPr txBox="1"/>
          <p:nvPr/>
        </p:nvSpPr>
        <p:spPr>
          <a:xfrm>
            <a:off x="5301973" y="44902"/>
            <a:ext cx="610262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Recognizing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parking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space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46D2203-4C94-31FF-B298-0A8D2F85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813" y="866775"/>
            <a:ext cx="4772025" cy="2562225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0B3344E2-C8D7-D7E6-650A-E0EA7C3D946A}"/>
              </a:ext>
            </a:extLst>
          </p:cNvPr>
          <p:cNvSpPr txBox="1"/>
          <p:nvPr/>
        </p:nvSpPr>
        <p:spPr>
          <a:xfrm>
            <a:off x="576513" y="4518991"/>
            <a:ext cx="70832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Import </a:t>
            </a:r>
            <a:r>
              <a:rPr lang="it-IT" dirty="0" err="1"/>
              <a:t>necessary</a:t>
            </a:r>
            <a:r>
              <a:rPr lang="it-IT" dirty="0"/>
              <a:t> </a:t>
            </a:r>
            <a:r>
              <a:rPr lang="it-IT" dirty="0" err="1"/>
              <a:t>lib</a:t>
            </a:r>
            <a:r>
              <a:rPr lang="it-I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dimesion</a:t>
            </a:r>
            <a:r>
              <a:rPr lang="it-IT" dirty="0"/>
              <a:t> of the parking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load the file with parking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</a:t>
            </a:r>
            <a:r>
              <a:rPr lang="it-IT" dirty="0" err="1"/>
              <a:t>early</a:t>
            </a:r>
            <a:endParaRPr lang="en-GB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586EF487-BDDE-E5B0-2817-85C0CB1D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317" y="1980646"/>
            <a:ext cx="1247775" cy="62865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3F8C8B3-46E7-9856-CB1D-FF74CFD6D75B}"/>
              </a:ext>
            </a:extLst>
          </p:cNvPr>
          <p:cNvSpPr txBox="1"/>
          <p:nvPr/>
        </p:nvSpPr>
        <p:spPr>
          <a:xfrm>
            <a:off x="8900906" y="2704308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rectangle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520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Select parking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space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0ACBAEE-CD6E-699E-A502-22508F04E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10" y="1723084"/>
            <a:ext cx="6344064" cy="432549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5605BB2-65B5-7A94-DB0F-655536BE9E77}"/>
              </a:ext>
            </a:extLst>
          </p:cNvPr>
          <p:cNvSpPr txBox="1"/>
          <p:nvPr/>
        </p:nvSpPr>
        <p:spPr>
          <a:xfrm>
            <a:off x="7311641" y="1509205"/>
            <a:ext cx="43730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 OF CODE: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Defining</a:t>
            </a:r>
            <a:r>
              <a:rPr lang="it-IT" dirty="0"/>
              <a:t> the click </a:t>
            </a:r>
            <a:r>
              <a:rPr lang="it-IT" dirty="0" err="1"/>
              <a:t>muose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to </a:t>
            </a:r>
            <a:r>
              <a:rPr lang="it-IT" dirty="0" err="1"/>
              <a:t>select</a:t>
            </a:r>
            <a:r>
              <a:rPr lang="it-IT" dirty="0"/>
              <a:t> zone with the mouse in the photo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</a:t>
            </a:r>
            <a:r>
              <a:rPr lang="it-IT" dirty="0" err="1"/>
              <a:t>Sx_button</a:t>
            </a:r>
            <a:r>
              <a:rPr lang="it-IT" dirty="0"/>
              <a:t>  to </a:t>
            </a:r>
            <a:r>
              <a:rPr lang="it-IT" dirty="0" err="1"/>
              <a:t>mark</a:t>
            </a:r>
            <a:r>
              <a:rPr lang="it-IT" dirty="0"/>
              <a:t> zone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</a:t>
            </a:r>
            <a:r>
              <a:rPr lang="it-IT" dirty="0" err="1"/>
              <a:t>Dx_button</a:t>
            </a:r>
            <a:r>
              <a:rPr lang="it-IT" dirty="0"/>
              <a:t> to delete zone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marked</a:t>
            </a:r>
            <a:r>
              <a:rPr lang="it-IT" dirty="0"/>
              <a:t> (</a:t>
            </a:r>
            <a:r>
              <a:rPr lang="it-IT" dirty="0" err="1"/>
              <a:t>wrong</a:t>
            </a:r>
            <a:r>
              <a:rPr lang="it-IT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Saving</a:t>
            </a:r>
            <a:r>
              <a:rPr lang="it-IT" dirty="0"/>
              <a:t> position </a:t>
            </a:r>
            <a:r>
              <a:rPr lang="it-IT" dirty="0" err="1"/>
              <a:t>marked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 a file </a:t>
            </a:r>
            <a:r>
              <a:rPr lang="it-IT" dirty="0" err="1"/>
              <a:t>named</a:t>
            </a:r>
            <a:r>
              <a:rPr lang="it-IT" dirty="0"/>
              <a:t>  « </a:t>
            </a:r>
            <a:r>
              <a:rPr lang="it-IT" dirty="0" err="1"/>
              <a:t>CarParkPos</a:t>
            </a:r>
            <a:r>
              <a:rPr lang="it-IT" dirty="0"/>
              <a:t> 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 Show parking image and </a:t>
            </a:r>
            <a:r>
              <a:rPr lang="it-IT" dirty="0" err="1"/>
              <a:t>and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</a:t>
            </a:r>
            <a:r>
              <a:rPr lang="it-IT" dirty="0" err="1"/>
              <a:t>depicted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388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progrsmme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1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6AE1FA-E19D-A9CF-8C8D-57CBE299F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28" y="753832"/>
            <a:ext cx="7636163" cy="48650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B959D3-3DD0-0964-CA60-0092CE425134}"/>
              </a:ext>
            </a:extLst>
          </p:cNvPr>
          <p:cNvSpPr txBox="1"/>
          <p:nvPr/>
        </p:nvSpPr>
        <p:spPr>
          <a:xfrm>
            <a:off x="3764961" y="5734836"/>
            <a:ext cx="5379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Final</a:t>
            </a:r>
            <a:r>
              <a:rPr lang="it-IT" dirty="0"/>
              <a:t> output of the first </a:t>
            </a:r>
            <a:r>
              <a:rPr lang="it-IT" dirty="0" err="1"/>
              <a:t>programme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93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counter parking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space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2" name="20220720-170752">
            <a:hlinkClick r:id="" action="ppaction://media"/>
            <a:extLst>
              <a:ext uri="{FF2B5EF4-FFF2-40B4-BE49-F238E27FC236}">
                <a16:creationId xmlns:a16="http://schemas.microsoft.com/office/drawing/2014/main" id="{07D357C6-4FAF-8512-BB73-29F51A1840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3449" y="1003565"/>
            <a:ext cx="4412777" cy="2816154"/>
          </a:xfrm>
          <a:prstGeom prst="rect">
            <a:avLst/>
          </a:prstGeom>
        </p:spPr>
      </p:pic>
      <p:pic>
        <p:nvPicPr>
          <p:cNvPr id="6" name="carPark">
            <a:hlinkClick r:id="" action="ppaction://media"/>
            <a:extLst>
              <a:ext uri="{FF2B5EF4-FFF2-40B4-BE49-F238E27FC236}">
                <a16:creationId xmlns:a16="http://schemas.microsoft.com/office/drawing/2014/main" id="{BD58AD09-6A65-0847-91CE-B3DED1FA36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1094" y="2020923"/>
            <a:ext cx="4318102" cy="28161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53E714F-3FEB-29AC-83DA-4C088EE6F841}"/>
              </a:ext>
            </a:extLst>
          </p:cNvPr>
          <p:cNvSpPr txBox="1"/>
          <p:nvPr/>
        </p:nvSpPr>
        <p:spPr>
          <a:xfrm>
            <a:off x="863498" y="5023438"/>
            <a:ext cx="431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Starting</a:t>
            </a:r>
            <a:r>
              <a:rPr lang="it-IT" dirty="0"/>
              <a:t> from the video of the parking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5E16BFB-E5B7-0322-DD69-01FEF5A5EDCD}"/>
              </a:ext>
            </a:extLst>
          </p:cNvPr>
          <p:cNvSpPr txBox="1"/>
          <p:nvPr/>
        </p:nvSpPr>
        <p:spPr>
          <a:xfrm>
            <a:off x="6543449" y="4081669"/>
            <a:ext cx="4412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overlap</a:t>
            </a:r>
            <a:r>
              <a:rPr lang="it-IT" dirty="0"/>
              <a:t> the file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early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in the video the zone of parking.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manipulate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zone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or </a:t>
            </a:r>
            <a:r>
              <a:rPr lang="it-IT" dirty="0" err="1"/>
              <a:t>not</a:t>
            </a:r>
            <a:r>
              <a:rPr lang="it-IT" dirty="0"/>
              <a:t> the car  to </a:t>
            </a:r>
            <a:r>
              <a:rPr lang="it-IT" dirty="0" err="1"/>
              <a:t>count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40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Separation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parking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E6A595-5FE5-D170-C1CA-B9A1FB5E5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" y="2117578"/>
            <a:ext cx="7058025" cy="3600450"/>
          </a:xfrm>
          <a:prstGeom prst="rect">
            <a:avLst/>
          </a:prstGeom>
        </p:spPr>
      </p:pic>
      <p:pic>
        <p:nvPicPr>
          <p:cNvPr id="14" name="20220720-174517">
            <a:hlinkClick r:id="" action="ppaction://media"/>
            <a:extLst>
              <a:ext uri="{FF2B5EF4-FFF2-40B4-BE49-F238E27FC236}">
                <a16:creationId xmlns:a16="http://schemas.microsoft.com/office/drawing/2014/main" id="{7E8803F7-16E9-4D58-9D44-A971D69F98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67751" y="3917803"/>
            <a:ext cx="3429000" cy="16192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52B1575-AC7A-9001-D811-CC4BAA719239}"/>
              </a:ext>
            </a:extLst>
          </p:cNvPr>
          <p:cNvSpPr txBox="1"/>
          <p:nvPr/>
        </p:nvSpPr>
        <p:spPr>
          <a:xfrm>
            <a:off x="1683026" y="1099930"/>
            <a:ext cx="5897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separete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parkin</a:t>
            </a:r>
            <a:r>
              <a:rPr lang="it-IT" dirty="0"/>
              <a:t> in a small </a:t>
            </a:r>
            <a:r>
              <a:rPr lang="it-IT" dirty="0" err="1"/>
              <a:t>portion</a:t>
            </a:r>
            <a:r>
              <a:rPr lang="it-IT" dirty="0"/>
              <a:t> of video to </a:t>
            </a:r>
            <a:r>
              <a:rPr lang="it-IT" dirty="0" err="1"/>
              <a:t>manipulate</a:t>
            </a:r>
            <a:r>
              <a:rPr lang="it-IT" dirty="0"/>
              <a:t> </a:t>
            </a:r>
            <a:r>
              <a:rPr lang="it-IT" dirty="0" err="1"/>
              <a:t>it</a:t>
            </a:r>
            <a:endParaRPr lang="en-GB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4E678C0-F010-7C31-F139-8C7996B82346}"/>
              </a:ext>
            </a:extLst>
          </p:cNvPr>
          <p:cNvSpPr txBox="1"/>
          <p:nvPr/>
        </p:nvSpPr>
        <p:spPr>
          <a:xfrm>
            <a:off x="8878694" y="3548471"/>
            <a:ext cx="332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output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AB9917-3FF9-9F02-FFF5-1490014CC6F0}"/>
              </a:ext>
            </a:extLst>
          </p:cNvPr>
          <p:cNvSpPr txBox="1"/>
          <p:nvPr/>
        </p:nvSpPr>
        <p:spPr>
          <a:xfrm>
            <a:off x="8067751" y="1583582"/>
            <a:ext cx="39499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DESCRIPTION OF CODE: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Inside </a:t>
            </a:r>
            <a:r>
              <a:rPr lang="it-IT" dirty="0" err="1"/>
              <a:t>checkParkingSpace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portion</a:t>
            </a:r>
            <a:r>
              <a:rPr lang="it-IT" dirty="0"/>
              <a:t> of the video of </a:t>
            </a:r>
            <a:r>
              <a:rPr lang="it-IT" dirty="0" err="1"/>
              <a:t>each</a:t>
            </a:r>
            <a:r>
              <a:rPr lang="it-IT" dirty="0"/>
              <a:t> parking </a:t>
            </a:r>
          </a:p>
        </p:txBody>
      </p:sp>
    </p:spTree>
    <p:extLst>
      <p:ext uri="{BB962C8B-B14F-4D97-AF65-F5344CB8AC3E}">
        <p14:creationId xmlns:p14="http://schemas.microsoft.com/office/powerpoint/2010/main" val="278887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Manipulation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and counter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52B1575-AC7A-9001-D811-CC4BAA719239}"/>
              </a:ext>
            </a:extLst>
          </p:cNvPr>
          <p:cNvSpPr txBox="1"/>
          <p:nvPr/>
        </p:nvSpPr>
        <p:spPr>
          <a:xfrm>
            <a:off x="1388353" y="684974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filter image to black and white (</a:t>
            </a:r>
            <a:r>
              <a:rPr lang="it-IT" dirty="0" err="1"/>
              <a:t>binary</a:t>
            </a:r>
            <a:r>
              <a:rPr lang="it-IT" dirty="0"/>
              <a:t> image) 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   </a:t>
            </a:r>
            <a:r>
              <a:rPr lang="it-IT" dirty="0" err="1"/>
              <a:t>If</a:t>
            </a:r>
            <a:r>
              <a:rPr lang="it-IT" dirty="0"/>
              <a:t> 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many</a:t>
            </a:r>
            <a:r>
              <a:rPr lang="it-IT" dirty="0"/>
              <a:t> corner and </a:t>
            </a:r>
            <a:r>
              <a:rPr lang="it-IT" dirty="0" err="1"/>
              <a:t>edges</a:t>
            </a:r>
            <a:r>
              <a:rPr lang="it-IT" dirty="0"/>
              <a:t> -&gt;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car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    </a:t>
            </a:r>
            <a:r>
              <a:rPr lang="it-IT" dirty="0" err="1"/>
              <a:t>if</a:t>
            </a:r>
            <a:r>
              <a:rPr lang="it-IT" dirty="0"/>
              <a:t>   </a:t>
            </a:r>
            <a:r>
              <a:rPr lang="it-IT" dirty="0" err="1"/>
              <a:t>there</a:t>
            </a:r>
            <a:r>
              <a:rPr lang="it-IT" dirty="0"/>
              <a:t> are a bit of </a:t>
            </a:r>
            <a:r>
              <a:rPr lang="it-IT" dirty="0" err="1"/>
              <a:t>them</a:t>
            </a:r>
            <a:r>
              <a:rPr lang="it-IT" dirty="0"/>
              <a:t> -&gt; </a:t>
            </a:r>
            <a:r>
              <a:rPr lang="it-IT" dirty="0" err="1"/>
              <a:t>we</a:t>
            </a:r>
            <a:r>
              <a:rPr lang="it-IT" dirty="0"/>
              <a:t> don’ t </a:t>
            </a:r>
            <a:r>
              <a:rPr lang="it-IT" dirty="0" err="1"/>
              <a:t>have</a:t>
            </a:r>
            <a:r>
              <a:rPr lang="it-IT" dirty="0"/>
              <a:t> a car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20220720-181007">
            <a:hlinkClick r:id="" action="ppaction://media"/>
            <a:extLst>
              <a:ext uri="{FF2B5EF4-FFF2-40B4-BE49-F238E27FC236}">
                <a16:creationId xmlns:a16="http://schemas.microsoft.com/office/drawing/2014/main" id="{0A5EA0DA-8BE9-7E13-4A07-0CF06726DD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43291" y="804944"/>
            <a:ext cx="4123516" cy="2624056"/>
          </a:xfrm>
          <a:prstGeom prst="rect">
            <a:avLst/>
          </a:prstGeom>
        </p:spPr>
      </p:pic>
      <p:pic>
        <p:nvPicPr>
          <p:cNvPr id="6" name="20220720-182251">
            <a:hlinkClick r:id="" action="ppaction://media"/>
            <a:extLst>
              <a:ext uri="{FF2B5EF4-FFF2-40B4-BE49-F238E27FC236}">
                <a16:creationId xmlns:a16="http://schemas.microsoft.com/office/drawing/2014/main" id="{75E09C6C-C714-40AD-BE7D-02F974C6FA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43291" y="3894993"/>
            <a:ext cx="4123516" cy="260511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C0BA3D0-43AF-F778-B1EE-945CA5BD52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392" y="1768480"/>
            <a:ext cx="6433724" cy="155559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A7B6CE7-2C74-0C1F-1C28-59868D9043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943" y="5300361"/>
            <a:ext cx="3962743" cy="5060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7E2F529-FD18-1166-CF36-9A7BE11FED10}"/>
              </a:ext>
            </a:extLst>
          </p:cNvPr>
          <p:cNvSpPr txBox="1"/>
          <p:nvPr/>
        </p:nvSpPr>
        <p:spPr>
          <a:xfrm>
            <a:off x="415392" y="3546035"/>
            <a:ext cx="670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Count</a:t>
            </a:r>
            <a:r>
              <a:rPr lang="it-IT" dirty="0"/>
              <a:t> pixel of </a:t>
            </a:r>
            <a:r>
              <a:rPr lang="it-IT" dirty="0" err="1"/>
              <a:t>every</a:t>
            </a:r>
            <a:r>
              <a:rPr lang="it-IT" dirty="0"/>
              <a:t> cutting </a:t>
            </a:r>
            <a:r>
              <a:rPr lang="it-IT" dirty="0" err="1"/>
              <a:t>region</a:t>
            </a:r>
            <a:r>
              <a:rPr lang="it-IT" dirty="0"/>
              <a:t>: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Pixel &gt; </a:t>
            </a:r>
            <a:r>
              <a:rPr lang="it-IT" dirty="0" err="1"/>
              <a:t>threshold</a:t>
            </a:r>
            <a:r>
              <a:rPr lang="it-IT" dirty="0"/>
              <a:t> (900)  -&gt; </a:t>
            </a:r>
            <a:r>
              <a:rPr lang="it-IT" dirty="0" err="1"/>
              <a:t>taken</a:t>
            </a:r>
            <a:r>
              <a:rPr lang="it-IT" dirty="0"/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Pixel &lt; </a:t>
            </a:r>
            <a:r>
              <a:rPr lang="it-IT" dirty="0" err="1"/>
              <a:t>threshold</a:t>
            </a:r>
            <a:r>
              <a:rPr lang="it-IT" dirty="0"/>
              <a:t> (900) -&gt; free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 count every time the number of cutting region </a:t>
            </a:r>
            <a:r>
              <a:rPr lang="en-GB" dirty="0" err="1"/>
              <a:t>wich</a:t>
            </a:r>
            <a:r>
              <a:rPr lang="en-GB" dirty="0"/>
              <a:t> have pixel &gt; </a:t>
            </a:r>
            <a:r>
              <a:rPr lang="en-GB" dirty="0" err="1"/>
              <a:t>threshol</a:t>
            </a:r>
            <a:endParaRPr lang="en-GB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81DC24ED-5851-ADB4-0BC4-78E2FE1016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943" y="5920020"/>
            <a:ext cx="5017443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47800E-26B3-2307-1DEA-FC28BD205891}"/>
              </a:ext>
            </a:extLst>
          </p:cNvPr>
          <p:cNvSpPr txBox="1"/>
          <p:nvPr/>
        </p:nvSpPr>
        <p:spPr>
          <a:xfrm>
            <a:off x="3538330" y="1789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2" name="20220720-184516">
            <a:hlinkClick r:id="" action="ppaction://media"/>
            <a:extLst>
              <a:ext uri="{FF2B5EF4-FFF2-40B4-BE49-F238E27FC236}">
                <a16:creationId xmlns:a16="http://schemas.microsoft.com/office/drawing/2014/main" id="{C2AC26CE-BE75-2FFD-34F6-6C37F06903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5973" y="1000999"/>
            <a:ext cx="8464792" cy="544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9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License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plate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recognize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5AE6673-C9E1-46F9-923F-FE2FCE84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7" y="2308983"/>
            <a:ext cx="5085135" cy="112001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C8B4337-49E2-4B3E-A738-9B275F2AD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8" y="3836505"/>
            <a:ext cx="5310420" cy="26611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7F70CA-432F-4ABD-9069-EFD8E7CFD2FB}"/>
              </a:ext>
            </a:extLst>
          </p:cNvPr>
          <p:cNvSpPr txBox="1"/>
          <p:nvPr/>
        </p:nvSpPr>
        <p:spPr>
          <a:xfrm>
            <a:off x="1578371" y="1007167"/>
            <a:ext cx="8295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in </a:t>
            </a:r>
            <a:r>
              <a:rPr lang="it-IT" dirty="0" err="1"/>
              <a:t>phyton</a:t>
            </a:r>
            <a:r>
              <a:rPr lang="it-IT" dirty="0"/>
              <a:t>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colab</a:t>
            </a:r>
            <a:r>
              <a:rPr lang="it-IT" dirty="0"/>
              <a:t>, a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usefull</a:t>
            </a:r>
            <a:r>
              <a:rPr lang="it-IT" dirty="0"/>
              <a:t> ide </a:t>
            </a:r>
            <a:r>
              <a:rPr lang="it-IT" dirty="0" err="1"/>
              <a:t>implemented</a:t>
            </a:r>
            <a:r>
              <a:rPr lang="it-IT" dirty="0"/>
              <a:t>  by </a:t>
            </a:r>
            <a:r>
              <a:rPr lang="it-IT" dirty="0" err="1"/>
              <a:t>google</a:t>
            </a:r>
            <a:r>
              <a:rPr lang="it-IT" dirty="0"/>
              <a:t>.  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4A7A24-AD71-4A03-8A0F-5CE52D9F5492}"/>
              </a:ext>
            </a:extLst>
          </p:cNvPr>
          <p:cNvSpPr txBox="1"/>
          <p:nvPr/>
        </p:nvSpPr>
        <p:spPr>
          <a:xfrm>
            <a:off x="6202017" y="2308983"/>
            <a:ext cx="4758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install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, a library for CV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traslate a word inside a photo in a </a:t>
            </a:r>
            <a:r>
              <a:rPr lang="it-IT" dirty="0" err="1"/>
              <a:t>string</a:t>
            </a:r>
            <a:r>
              <a:rPr lang="it-IT" dirty="0"/>
              <a:t> var.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058CF9-85D5-4843-A672-483853B5085D}"/>
              </a:ext>
            </a:extLst>
          </p:cNvPr>
          <p:cNvSpPr txBox="1"/>
          <p:nvPr/>
        </p:nvSpPr>
        <p:spPr>
          <a:xfrm>
            <a:off x="6515100" y="4843914"/>
            <a:ext cx="444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import the </a:t>
            </a:r>
            <a:r>
              <a:rPr lang="it-IT" dirty="0" err="1"/>
              <a:t>necessary</a:t>
            </a:r>
            <a:r>
              <a:rPr lang="it-IT" dirty="0"/>
              <a:t> library </a:t>
            </a:r>
            <a:r>
              <a:rPr lang="it-IT" dirty="0" err="1"/>
              <a:t>usufull</a:t>
            </a:r>
            <a:r>
              <a:rPr lang="it-IT" dirty="0"/>
              <a:t> for </a:t>
            </a:r>
            <a:r>
              <a:rPr lang="it-IT" dirty="0" err="1"/>
              <a:t>our</a:t>
            </a:r>
            <a:r>
              <a:rPr lang="it-IT" dirty="0"/>
              <a:t> project.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250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Gray scale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AE4B780-396B-4FE1-BEF1-85CD232BE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26" y="1346557"/>
            <a:ext cx="6495031" cy="221216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95DF03F-A77A-4AD7-962C-A7C421E83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610" y="1493445"/>
            <a:ext cx="2462218" cy="181910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01F5D04-1E38-4E89-96C6-63A4EA9F7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881" y="3975654"/>
            <a:ext cx="2616277" cy="1966291"/>
          </a:xfrm>
          <a:prstGeom prst="rect">
            <a:avLst/>
          </a:prstGeom>
        </p:spPr>
      </p:pic>
      <p:sp>
        <p:nvSpPr>
          <p:cNvPr id="2" name="Freccia in giù 1">
            <a:extLst>
              <a:ext uri="{FF2B5EF4-FFF2-40B4-BE49-F238E27FC236}">
                <a16:creationId xmlns:a16="http://schemas.microsoft.com/office/drawing/2014/main" id="{89EAF91C-6FFD-4086-AF61-BFCEB9F7B398}"/>
              </a:ext>
            </a:extLst>
          </p:cNvPr>
          <p:cNvSpPr/>
          <p:nvPr/>
        </p:nvSpPr>
        <p:spPr>
          <a:xfrm>
            <a:off x="9413719" y="3387801"/>
            <a:ext cx="199301" cy="5125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F35EB1-53C1-4A60-9E0C-81CA7F3C86A3}"/>
              </a:ext>
            </a:extLst>
          </p:cNvPr>
          <p:cNvSpPr txBox="1"/>
          <p:nvPr/>
        </p:nvSpPr>
        <p:spPr>
          <a:xfrm>
            <a:off x="8524719" y="977225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INPUT: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373CF87-B1BE-4C20-9A39-AC0BEDBB5031}"/>
              </a:ext>
            </a:extLst>
          </p:cNvPr>
          <p:cNvSpPr txBox="1"/>
          <p:nvPr/>
        </p:nvSpPr>
        <p:spPr>
          <a:xfrm>
            <a:off x="8796511" y="6105163"/>
            <a:ext cx="123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13C6F68-5C34-4F1B-8469-D7CC100E6F7B}"/>
              </a:ext>
            </a:extLst>
          </p:cNvPr>
          <p:cNvSpPr txBox="1"/>
          <p:nvPr/>
        </p:nvSpPr>
        <p:spPr>
          <a:xfrm>
            <a:off x="9679576" y="3429000"/>
            <a:ext cx="1725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GRAY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43C004-335A-4ABC-8530-DB12DAC48B23}"/>
              </a:ext>
            </a:extLst>
          </p:cNvPr>
          <p:cNvSpPr txBox="1"/>
          <p:nvPr/>
        </p:nvSpPr>
        <p:spPr>
          <a:xfrm>
            <a:off x="576513" y="3975654"/>
            <a:ext cx="7223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pPr marL="342900" indent="-342900">
              <a:buAutoNum type="arabicParenR"/>
            </a:pP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import the </a:t>
            </a:r>
            <a:r>
              <a:rPr lang="it-IT" dirty="0" err="1"/>
              <a:t>origin</a:t>
            </a:r>
            <a:r>
              <a:rPr lang="it-IT" dirty="0"/>
              <a:t> image with cv2_library </a:t>
            </a:r>
          </a:p>
          <a:p>
            <a:pPr marL="342900" indent="-342900">
              <a:buAutoNum type="arabicParenR"/>
            </a:pPr>
            <a:endParaRPr lang="it-IT" dirty="0"/>
          </a:p>
          <a:p>
            <a:r>
              <a:rPr lang="it-IT" dirty="0"/>
              <a:t> </a:t>
            </a:r>
            <a:r>
              <a:rPr lang="it-IT" dirty="0" err="1"/>
              <a:t>converting</a:t>
            </a:r>
            <a:r>
              <a:rPr lang="it-IT" dirty="0"/>
              <a:t> the </a:t>
            </a:r>
            <a:r>
              <a:rPr lang="it-IT" dirty="0" err="1"/>
              <a:t>initial</a:t>
            </a:r>
            <a:r>
              <a:rPr lang="it-IT" dirty="0"/>
              <a:t> image in gray one, </a:t>
            </a:r>
            <a:r>
              <a:rPr lang="it-IT" dirty="0" err="1"/>
              <a:t>applying</a:t>
            </a:r>
            <a:r>
              <a:rPr lang="it-IT" dirty="0"/>
              <a:t> a gray_ filtering in cv2_library </a:t>
            </a:r>
            <a:r>
              <a:rPr lang="it-IT" dirty="0" err="1"/>
              <a:t>using</a:t>
            </a:r>
            <a:r>
              <a:rPr lang="it-IT" dirty="0"/>
              <a:t> the : 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cv2.COLOR_BGR2GRAY </a:t>
            </a:r>
            <a:r>
              <a:rPr lang="en-GB" dirty="0"/>
              <a:t>code </a:t>
            </a:r>
          </a:p>
          <a:p>
            <a:r>
              <a:rPr lang="en-GB" dirty="0"/>
              <a:t>This simplify canny edge detection to detect the edges</a:t>
            </a:r>
          </a:p>
          <a:p>
            <a:pPr marL="342900" indent="-342900">
              <a:buFontTx/>
              <a:buAutoNum type="arabicParenR"/>
            </a:pPr>
            <a:endParaRPr lang="en-GB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5C1F666-9487-4AF6-8DE1-ED6963868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91" y="4624639"/>
            <a:ext cx="269322" cy="23084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752FD86-C1A9-497D-B3E6-34C3B05A6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91" y="5157941"/>
            <a:ext cx="321639" cy="2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9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tesseract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library 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CE2687-42CA-44EE-AD83-A62678BB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4" y="657018"/>
            <a:ext cx="7610475" cy="2667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380ED90-950D-4D2D-8CEE-0EF98812EB9E}"/>
              </a:ext>
            </a:extLst>
          </p:cNvPr>
          <p:cNvSpPr txBox="1"/>
          <p:nvPr/>
        </p:nvSpPr>
        <p:spPr>
          <a:xfrm>
            <a:off x="625138" y="3412866"/>
            <a:ext cx="73821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Using </a:t>
            </a:r>
            <a:r>
              <a:rPr lang="it-IT" dirty="0" err="1"/>
              <a:t>canny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of the image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With </a:t>
            </a:r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countours</a:t>
            </a:r>
            <a:r>
              <a:rPr lang="it-IT" dirty="0"/>
              <a:t> </a:t>
            </a:r>
            <a:r>
              <a:rPr lang="it-IT" dirty="0" err="1"/>
              <a:t>applicated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canny</a:t>
            </a:r>
            <a:r>
              <a:rPr lang="it-IT" dirty="0"/>
              <a:t>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</a:t>
            </a:r>
            <a:r>
              <a:rPr lang="it-IT" dirty="0" err="1"/>
              <a:t>contour</a:t>
            </a:r>
            <a:r>
              <a:rPr lang="it-IT" dirty="0"/>
              <a:t> of the </a:t>
            </a:r>
            <a:r>
              <a:rPr lang="it-IT" dirty="0" err="1"/>
              <a:t>image,specifing</a:t>
            </a:r>
            <a:r>
              <a:rPr lang="it-IT" dirty="0"/>
              <a:t> the mode of </a:t>
            </a:r>
            <a:r>
              <a:rPr lang="it-IT" dirty="0" err="1"/>
              <a:t>retrivial</a:t>
            </a:r>
            <a:r>
              <a:rPr lang="it-IT" dirty="0"/>
              <a:t> ( 2’ </a:t>
            </a:r>
            <a:r>
              <a:rPr lang="it-IT" dirty="0" err="1"/>
              <a:t>parameter</a:t>
            </a:r>
            <a:r>
              <a:rPr lang="it-IT" dirty="0"/>
              <a:t>) and the </a:t>
            </a:r>
            <a:r>
              <a:rPr lang="it-IT" dirty="0" err="1"/>
              <a:t>approximation</a:t>
            </a:r>
            <a:r>
              <a:rPr lang="it-IT" dirty="0"/>
              <a:t> ( 3’ </a:t>
            </a:r>
            <a:r>
              <a:rPr lang="it-IT" dirty="0" err="1"/>
              <a:t>parameter</a:t>
            </a:r>
            <a:r>
              <a:rPr lang="it-IT" dirty="0"/>
              <a:t> ) 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With </a:t>
            </a:r>
            <a:r>
              <a:rPr lang="it-IT" dirty="0" err="1"/>
              <a:t>sorted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put in order the </a:t>
            </a:r>
            <a:r>
              <a:rPr lang="it-IT" dirty="0" err="1"/>
              <a:t>contours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, </a:t>
            </a:r>
            <a:r>
              <a:rPr lang="it-IT" dirty="0" err="1"/>
              <a:t>deleting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 are &lt; 30</a:t>
            </a:r>
          </a:p>
          <a:p>
            <a:pPr algn="just"/>
            <a:endParaRPr lang="it-IT" dirty="0"/>
          </a:p>
          <a:p>
            <a:pPr algn="just"/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initilize</a:t>
            </a:r>
            <a:r>
              <a:rPr lang="it-IT" dirty="0"/>
              <a:t>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by (</a:t>
            </a:r>
            <a:r>
              <a:rPr lang="it-IT" dirty="0" err="1"/>
              <a:t>x+w</a:t>
            </a:r>
            <a:r>
              <a:rPr lang="it-IT" dirty="0"/>
              <a:t>) (</a:t>
            </a:r>
            <a:r>
              <a:rPr lang="it-IT" dirty="0" err="1"/>
              <a:t>y+h</a:t>
            </a:r>
            <a:r>
              <a:rPr lang="it-IT" dirty="0"/>
              <a:t>) coordinate of </a:t>
            </a:r>
            <a:r>
              <a:rPr lang="it-IT" dirty="0" err="1"/>
              <a:t>initial</a:t>
            </a:r>
            <a:r>
              <a:rPr lang="it-IT" dirty="0"/>
              <a:t> image</a:t>
            </a:r>
          </a:p>
          <a:p>
            <a:endParaRPr lang="it-IT" dirty="0"/>
          </a:p>
          <a:p>
            <a:endParaRPr lang="en-GB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ACA6183E-688E-4AC8-B431-1F7FEFD95265}"/>
              </a:ext>
            </a:extLst>
          </p:cNvPr>
          <p:cNvSpPr/>
          <p:nvPr/>
        </p:nvSpPr>
        <p:spPr>
          <a:xfrm>
            <a:off x="9289170" y="5454376"/>
            <a:ext cx="914400" cy="93597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DC642BC1-41E9-47FE-B240-F4FBC04C35E8}"/>
              </a:ext>
            </a:extLst>
          </p:cNvPr>
          <p:cNvSpPr/>
          <p:nvPr/>
        </p:nvSpPr>
        <p:spPr>
          <a:xfrm>
            <a:off x="10763760" y="5458025"/>
            <a:ext cx="914400" cy="93597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9580AA49-90CB-4A6B-801E-8EE158BD7E55}"/>
              </a:ext>
            </a:extLst>
          </p:cNvPr>
          <p:cNvSpPr/>
          <p:nvPr/>
        </p:nvSpPr>
        <p:spPr>
          <a:xfrm>
            <a:off x="10723278" y="5414450"/>
            <a:ext cx="80964" cy="87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39CC1296-B1EA-465D-8E85-1E559115E9A5}"/>
              </a:ext>
            </a:extLst>
          </p:cNvPr>
          <p:cNvSpPr/>
          <p:nvPr/>
        </p:nvSpPr>
        <p:spPr>
          <a:xfrm>
            <a:off x="11622200" y="5414450"/>
            <a:ext cx="96441" cy="87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54A9761A-746A-49D7-B6E6-B4EF1CF2B329}"/>
              </a:ext>
            </a:extLst>
          </p:cNvPr>
          <p:cNvSpPr/>
          <p:nvPr/>
        </p:nvSpPr>
        <p:spPr>
          <a:xfrm>
            <a:off x="10723278" y="6351931"/>
            <a:ext cx="100016" cy="84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6B71EFF4-DE29-44F0-A2E3-98AAF4C0DC46}"/>
              </a:ext>
            </a:extLst>
          </p:cNvPr>
          <p:cNvSpPr/>
          <p:nvPr/>
        </p:nvSpPr>
        <p:spPr>
          <a:xfrm>
            <a:off x="11622200" y="6351931"/>
            <a:ext cx="80964" cy="84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B440BFA-414C-4FA5-8B25-00F9B9E4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174" y="2182991"/>
            <a:ext cx="5143992" cy="211376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D2CCA8E-4989-4163-A280-2F1CC93E3473}"/>
              </a:ext>
            </a:extLst>
          </p:cNvPr>
          <p:cNvSpPr txBox="1"/>
          <p:nvPr/>
        </p:nvSpPr>
        <p:spPr>
          <a:xfrm>
            <a:off x="9143999" y="4891492"/>
            <a:ext cx="267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i="1" dirty="0">
                <a:solidFill>
                  <a:schemeClr val="accent1">
                    <a:lumMod val="75000"/>
                  </a:schemeClr>
                </a:solidFill>
              </a:rPr>
              <a:t>CHAIN APPROX_SIMPLE</a:t>
            </a:r>
            <a:endParaRPr lang="en-GB" sz="20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4DB508C5-00FC-4E48-9372-53BD89342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94" y="4065090"/>
            <a:ext cx="274344" cy="23166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72F0F7E-1CB8-4C43-B9D5-14773398F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93" y="4585652"/>
            <a:ext cx="323116" cy="28044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5CC160CE-7051-4D42-8657-3ED30E1A1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666" y="5597394"/>
            <a:ext cx="441836" cy="30736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4D86DD83-7576-493F-B124-7712A6118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42" y="6247094"/>
            <a:ext cx="364659" cy="286518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4DA8E35E-34BC-49A6-AFAB-BCBCDC87C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902" y="6280815"/>
            <a:ext cx="22860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8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Parameters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  <a:r>
              <a:rPr kumimoji="0" lang="it-IT" sz="3100" b="1" i="0" u="none" strike="noStrike" kern="1200" cap="none" spc="0" normalizeH="0" baseline="0" noProof="0" dirty="0" err="1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tesseract</a:t>
            </a: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solidFill>
                  <a:srgbClr val="9A28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library  </a:t>
            </a:r>
            <a:endParaRPr kumimoji="0" lang="it-IT" sz="3100" b="0" i="0" u="none" strike="noStrike" kern="1200" cap="none" spc="0" normalizeH="0" baseline="0" noProof="0" dirty="0">
              <a:ln>
                <a:noFill/>
              </a:ln>
              <a:solidFill>
                <a:srgbClr val="B6556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25655A7-ACA7-41F5-B13A-60E2B7C9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451" y="1137557"/>
            <a:ext cx="6153150" cy="20955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895E3B5-0FDE-45F9-88C3-6731B50F9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687" y="1773791"/>
            <a:ext cx="3225064" cy="82303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29D9FD-69FA-4278-B6F9-D6D628CB1977}"/>
              </a:ext>
            </a:extLst>
          </p:cNvPr>
          <p:cNvSpPr txBox="1"/>
          <p:nvPr/>
        </p:nvSpPr>
        <p:spPr>
          <a:xfrm>
            <a:off x="8686800" y="1295400"/>
            <a:ext cx="2032000" cy="380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C97FA0-0DE7-4251-8772-5C25EF7FFE7E}"/>
              </a:ext>
            </a:extLst>
          </p:cNvPr>
          <p:cNvSpPr txBox="1"/>
          <p:nvPr/>
        </p:nvSpPr>
        <p:spPr>
          <a:xfrm>
            <a:off x="694177" y="3429000"/>
            <a:ext cx="10426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 err="1"/>
              <a:t>Analizing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countour</a:t>
            </a:r>
            <a:r>
              <a:rPr lang="it-IT" dirty="0"/>
              <a:t> </a:t>
            </a:r>
            <a:r>
              <a:rPr lang="it-IT" dirty="0" err="1"/>
              <a:t>find</a:t>
            </a:r>
            <a:r>
              <a:rPr lang="it-IT" dirty="0"/>
              <a:t>  with a for loop</a:t>
            </a:r>
          </a:p>
          <a:p>
            <a:endParaRPr lang="it-IT" dirty="0"/>
          </a:p>
          <a:p>
            <a:r>
              <a:rPr lang="it-IT" dirty="0" err="1"/>
              <a:t>Misuring</a:t>
            </a:r>
            <a:r>
              <a:rPr lang="it-IT" dirty="0"/>
              <a:t> the </a:t>
            </a:r>
            <a:r>
              <a:rPr lang="it-IT" dirty="0" err="1"/>
              <a:t>lenght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with </a:t>
            </a:r>
            <a:r>
              <a:rPr lang="it-IT" dirty="0" err="1"/>
              <a:t>arc</a:t>
            </a:r>
            <a:r>
              <a:rPr lang="it-IT" dirty="0"/>
              <a:t> </a:t>
            </a:r>
            <a:r>
              <a:rPr lang="it-IT" dirty="0" err="1"/>
              <a:t>lenght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/>
              <a:t>And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approxPolyDP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in </a:t>
            </a:r>
            <a:r>
              <a:rPr lang="it-IT" dirty="0" err="1"/>
              <a:t>contours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</a:t>
            </a:r>
            <a:r>
              <a:rPr lang="it-IT" dirty="0" err="1"/>
              <a:t>figures</a:t>
            </a:r>
            <a:r>
              <a:rPr lang="it-IT" dirty="0"/>
              <a:t> like </a:t>
            </a:r>
            <a:r>
              <a:rPr lang="it-IT" dirty="0" err="1"/>
              <a:t>rectangular</a:t>
            </a:r>
            <a:r>
              <a:rPr lang="it-IT" dirty="0"/>
              <a:t> with 0,01 </a:t>
            </a:r>
            <a:r>
              <a:rPr lang="it-IT" dirty="0" err="1"/>
              <a:t>precision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the </a:t>
            </a:r>
            <a:r>
              <a:rPr lang="it-IT" dirty="0" err="1"/>
              <a:t>the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of the </a:t>
            </a:r>
            <a:r>
              <a:rPr lang="it-IT" dirty="0" err="1"/>
              <a:t>original</a:t>
            </a:r>
            <a:r>
              <a:rPr lang="it-IT" dirty="0"/>
              <a:t> image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rectangle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the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, so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the </a:t>
            </a:r>
            <a:r>
              <a:rPr lang="it-IT" dirty="0" err="1"/>
              <a:t>coordinates</a:t>
            </a:r>
            <a:r>
              <a:rPr lang="it-IT" dirty="0"/>
              <a:t> in the </a:t>
            </a:r>
            <a:r>
              <a:rPr lang="it-IT" dirty="0" err="1"/>
              <a:t>datas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</a:t>
            </a:r>
            <a:r>
              <a:rPr lang="it-IT" dirty="0" err="1"/>
              <a:t>before</a:t>
            </a:r>
            <a:r>
              <a:rPr lang="it-IT" dirty="0"/>
              <a:t>.</a:t>
            </a:r>
            <a:endParaRPr lang="en-GB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7F95581-E27D-4540-A7AF-C9C85A56D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26" y="4071937"/>
            <a:ext cx="266700" cy="2190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41ED015-C837-4453-A3C7-C2AB78B34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325" y="4660136"/>
            <a:ext cx="295275" cy="2000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2A0AEB1-8FC1-4F5E-BAA4-E693BA3C6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51" y="5229284"/>
            <a:ext cx="304800" cy="2000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804BE346-B038-4A01-AD52-BAF39B2AF4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443" y="6019800"/>
            <a:ext cx="266700" cy="1524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7ED7CB3-EB54-44CF-ADBB-5D834FEE7A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668" y="6010782"/>
            <a:ext cx="295275" cy="2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bilateral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filter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3B3721-910A-4285-A75B-00A3B19F9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53" y="815120"/>
            <a:ext cx="10545562" cy="13501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D1D05BF-CA35-4542-8586-4F0A67097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8" y="2927613"/>
            <a:ext cx="3762812" cy="96026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6EF850F-1704-448F-802C-9A4DE4BF6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498" y="3046615"/>
            <a:ext cx="3370562" cy="7222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AD07727-E5CD-47AD-998A-6FEA66A022D7}"/>
              </a:ext>
            </a:extLst>
          </p:cNvPr>
          <p:cNvSpPr txBox="1"/>
          <p:nvPr/>
        </p:nvSpPr>
        <p:spPr>
          <a:xfrm>
            <a:off x="1647034" y="234151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INPUT:</a:t>
            </a:r>
          </a:p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Before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A6026E-D250-4F2B-934F-A65F798E7D11}"/>
              </a:ext>
            </a:extLst>
          </p:cNvPr>
          <p:cNvSpPr txBox="1"/>
          <p:nvPr/>
        </p:nvSpPr>
        <p:spPr>
          <a:xfrm>
            <a:off x="8446949" y="2282788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OUTPUT:</a:t>
            </a:r>
          </a:p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After filtering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B02E685A-6A45-4DA0-A14C-28F017F0265E}"/>
              </a:ext>
            </a:extLst>
          </p:cNvPr>
          <p:cNvGraphicFramePr/>
          <p:nvPr/>
        </p:nvGraphicFramePr>
        <p:xfrm>
          <a:off x="4866126" y="2685189"/>
          <a:ext cx="2322074" cy="1531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7F67A43-0D6B-4736-B123-B2C6D78E2FFA}"/>
              </a:ext>
            </a:extLst>
          </p:cNvPr>
          <p:cNvSpPr txBox="1"/>
          <p:nvPr/>
        </p:nvSpPr>
        <p:spPr>
          <a:xfrm>
            <a:off x="694177" y="4473979"/>
            <a:ext cx="99371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For </a:t>
            </a:r>
            <a:r>
              <a:rPr lang="it-IT" dirty="0" err="1"/>
              <a:t>removing</a:t>
            </a:r>
            <a:r>
              <a:rPr lang="it-IT" dirty="0"/>
              <a:t> </a:t>
            </a:r>
            <a:r>
              <a:rPr lang="it-IT" dirty="0" err="1"/>
              <a:t>noise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apply</a:t>
            </a:r>
            <a:r>
              <a:rPr lang="it-IT" dirty="0"/>
              <a:t>:                  </a:t>
            </a:r>
            <a:r>
              <a:rPr lang="it-IT" dirty="0" err="1"/>
              <a:t>Bilateral</a:t>
            </a:r>
            <a:r>
              <a:rPr lang="it-IT" dirty="0"/>
              <a:t> filter       -&gt; to </a:t>
            </a:r>
            <a:r>
              <a:rPr lang="it-IT" dirty="0" err="1"/>
              <a:t>clean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smothing</a:t>
            </a:r>
            <a:r>
              <a:rPr lang="it-IT" dirty="0"/>
              <a:t> the image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				</a:t>
            </a:r>
            <a:r>
              <a:rPr lang="it-IT" dirty="0" err="1"/>
              <a:t>Binary</a:t>
            </a:r>
            <a:r>
              <a:rPr lang="it-IT" dirty="0"/>
              <a:t> </a:t>
            </a:r>
            <a:r>
              <a:rPr lang="it-IT" dirty="0" err="1"/>
              <a:t>threshold</a:t>
            </a:r>
            <a:r>
              <a:rPr lang="it-IT" dirty="0"/>
              <a:t>  -&gt; to </a:t>
            </a:r>
            <a:r>
              <a:rPr lang="it-IT" dirty="0" err="1"/>
              <a:t>increase</a:t>
            </a:r>
            <a:r>
              <a:rPr lang="it-IT" dirty="0"/>
              <a:t> the </a:t>
            </a:r>
            <a:r>
              <a:rPr lang="it-IT" dirty="0" err="1"/>
              <a:t>contrast</a:t>
            </a:r>
            <a:r>
              <a:rPr lang="it-IT" dirty="0"/>
              <a:t> ( </a:t>
            </a:r>
            <a:r>
              <a:rPr lang="it-IT" dirty="0" err="1"/>
              <a:t>helping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 						  library 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letters</a:t>
            </a:r>
            <a:r>
              <a:rPr lang="it-IT" dirty="0"/>
              <a:t> )</a:t>
            </a:r>
          </a:p>
          <a:p>
            <a:endParaRPr lang="en-GB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7074D79-F82E-4847-B86E-030ABB802A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6687" y="5049109"/>
            <a:ext cx="238125" cy="3048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167143A9-288C-4C4C-96B5-EA5B2BC3ED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7636" y="5594025"/>
            <a:ext cx="27622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0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Parameters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tesseract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library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9746B1D-6DC1-4B13-926C-504F0AEF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53" y="869052"/>
            <a:ext cx="10663664" cy="182113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456B37F-A93D-4F6D-84CA-B9126EF5F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4720" y="2716502"/>
            <a:ext cx="2959377" cy="986459"/>
          </a:xfrm>
          <a:prstGeom prst="rect">
            <a:avLst/>
          </a:prstGeom>
        </p:spPr>
      </p:pic>
      <p:sp>
        <p:nvSpPr>
          <p:cNvPr id="16" name="Ovale 15">
            <a:extLst>
              <a:ext uri="{FF2B5EF4-FFF2-40B4-BE49-F238E27FC236}">
                <a16:creationId xmlns:a16="http://schemas.microsoft.com/office/drawing/2014/main" id="{CA6A1856-911E-4CF3-BFA4-6E80ECAA3F23}"/>
              </a:ext>
            </a:extLst>
          </p:cNvPr>
          <p:cNvSpPr/>
          <p:nvPr/>
        </p:nvSpPr>
        <p:spPr>
          <a:xfrm>
            <a:off x="3839773" y="2434480"/>
            <a:ext cx="2309004" cy="12695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EFB45E65-FFFE-47A0-8877-2994FDF67353}"/>
              </a:ext>
            </a:extLst>
          </p:cNvPr>
          <p:cNvSpPr/>
          <p:nvPr/>
        </p:nvSpPr>
        <p:spPr>
          <a:xfrm>
            <a:off x="1388353" y="2304429"/>
            <a:ext cx="877539" cy="5462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Connettore curvo 30">
            <a:extLst>
              <a:ext uri="{FF2B5EF4-FFF2-40B4-BE49-F238E27FC236}">
                <a16:creationId xmlns:a16="http://schemas.microsoft.com/office/drawing/2014/main" id="{660AB9B4-06EC-48EE-8ED0-627656982F18}"/>
              </a:ext>
            </a:extLst>
          </p:cNvPr>
          <p:cNvCxnSpPr>
            <a:cxnSpLocks/>
            <a:stCxn id="17" idx="6"/>
            <a:endCxn id="15" idx="1"/>
          </p:cNvCxnSpPr>
          <p:nvPr/>
        </p:nvCxnSpPr>
        <p:spPr>
          <a:xfrm>
            <a:off x="2265892" y="2577548"/>
            <a:ext cx="1408828" cy="632184"/>
          </a:xfrm>
          <a:prstGeom prst="curvedConnector3">
            <a:avLst/>
          </a:prstGeom>
          <a:ln w="28575">
            <a:solidFill>
              <a:srgbClr val="FF000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4F02890-A18D-4F2A-BCD5-130C19D1DB6E}"/>
              </a:ext>
            </a:extLst>
          </p:cNvPr>
          <p:cNvSpPr txBox="1"/>
          <p:nvPr/>
        </p:nvSpPr>
        <p:spPr>
          <a:xfrm>
            <a:off x="6375400" y="2893640"/>
            <a:ext cx="528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OUTPUT: ora la targa è una stringa manipolabile </a:t>
            </a:r>
            <a:endParaRPr lang="en-GB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A30B4E0-007B-4483-A20A-6FD8DC4C3D8E}"/>
              </a:ext>
            </a:extLst>
          </p:cNvPr>
          <p:cNvSpPr txBox="1"/>
          <p:nvPr/>
        </p:nvSpPr>
        <p:spPr>
          <a:xfrm>
            <a:off x="694177" y="4051778"/>
            <a:ext cx="1040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7775D16-DBE1-4CE0-BBB9-93F8A3EBF939}"/>
              </a:ext>
            </a:extLst>
          </p:cNvPr>
          <p:cNvSpPr txBox="1"/>
          <p:nvPr/>
        </p:nvSpPr>
        <p:spPr>
          <a:xfrm>
            <a:off x="520700" y="3498655"/>
            <a:ext cx="11531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/>
              <a:t>To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dirty="0" err="1"/>
              <a:t>pytesseract</a:t>
            </a:r>
            <a:r>
              <a:rPr lang="it-IT" dirty="0"/>
              <a:t> library 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string</a:t>
            </a:r>
            <a:r>
              <a:rPr lang="it-IT" dirty="0"/>
              <a:t> of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 to  </a:t>
            </a:r>
            <a:r>
              <a:rPr lang="it-IT" dirty="0" err="1"/>
              <a:t>manipulate</a:t>
            </a:r>
            <a:r>
              <a:rPr lang="it-IT" dirty="0"/>
              <a:t> the </a:t>
            </a:r>
            <a:r>
              <a:rPr lang="it-IT" dirty="0" err="1"/>
              <a:t>region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 of the image with </a:t>
            </a:r>
            <a:r>
              <a:rPr lang="it-IT" dirty="0" err="1"/>
              <a:t>other</a:t>
            </a:r>
            <a:r>
              <a:rPr lang="it-IT" dirty="0"/>
              <a:t> filtering:</a:t>
            </a:r>
          </a:p>
          <a:p>
            <a:endParaRPr lang="it-IT" dirty="0"/>
          </a:p>
          <a:p>
            <a:r>
              <a:rPr lang="it-IT" dirty="0"/>
              <a:t>	</a:t>
            </a:r>
            <a:r>
              <a:rPr lang="it-IT" dirty="0" err="1"/>
              <a:t>adaptive_thresh_gaussian</a:t>
            </a:r>
            <a:r>
              <a:rPr lang="it-IT" dirty="0"/>
              <a:t> and </a:t>
            </a:r>
            <a:r>
              <a:rPr lang="it-IT" dirty="0" err="1"/>
              <a:t>thresh_binary</a:t>
            </a:r>
            <a:r>
              <a:rPr lang="it-IT" dirty="0"/>
              <a:t> filter</a:t>
            </a:r>
          </a:p>
          <a:p>
            <a:r>
              <a:rPr lang="it-IT" dirty="0"/>
              <a:t>	</a:t>
            </a:r>
          </a:p>
          <a:p>
            <a:r>
              <a:rPr lang="it-IT" dirty="0"/>
              <a:t>	</a:t>
            </a:r>
            <a:r>
              <a:rPr lang="it-IT" dirty="0" err="1"/>
              <a:t>trying</a:t>
            </a:r>
            <a:r>
              <a:rPr lang="it-IT" dirty="0"/>
              <a:t> to </a:t>
            </a:r>
            <a:r>
              <a:rPr lang="it-IT" dirty="0" err="1"/>
              <a:t>resize</a:t>
            </a:r>
            <a:r>
              <a:rPr lang="it-IT" dirty="0"/>
              <a:t> the image </a:t>
            </a:r>
          </a:p>
          <a:p>
            <a:endParaRPr lang="it-IT" dirty="0"/>
          </a:p>
          <a:p>
            <a:r>
              <a:rPr lang="it-IT" dirty="0"/>
              <a:t>With  </a:t>
            </a:r>
            <a:r>
              <a:rPr lang="it-IT" dirty="0" err="1"/>
              <a:t>pytesseract.image_to_string</a:t>
            </a:r>
            <a:r>
              <a:rPr lang="it-IT" dirty="0"/>
              <a:t> code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capture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end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and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save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in a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manipulate</a:t>
            </a:r>
            <a:r>
              <a:rPr lang="it-IT" dirty="0"/>
              <a:t> in the future  </a:t>
            </a:r>
            <a:endParaRPr lang="en-GB" dirty="0"/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F657C8F-01C9-455C-BBB1-B530BA395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217" y="4933792"/>
            <a:ext cx="237765" cy="304826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A11C8D06-04B0-4A71-A5DC-F5BAB7C5E5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016" y="5474301"/>
            <a:ext cx="280440" cy="225572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44081AA0-E1A8-41FC-BA25-9797B1CD3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49" y="6100762"/>
            <a:ext cx="238125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8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Parameters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of </a:t>
            </a: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tesseract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library 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446B72-B1D9-4398-B74A-DF4AC7E9D60E}"/>
              </a:ext>
            </a:extLst>
          </p:cNvPr>
          <p:cNvSpPr txBox="1"/>
          <p:nvPr/>
        </p:nvSpPr>
        <p:spPr>
          <a:xfrm>
            <a:off x="6438899" y="2490554"/>
            <a:ext cx="51599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tessedit_char_whitelist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endParaRPr lang="it-IT" i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it-IT" dirty="0"/>
              <a:t>Limit the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a preset of </a:t>
            </a:r>
            <a:r>
              <a:rPr lang="it-IT" dirty="0" err="1"/>
              <a:t>char</a:t>
            </a:r>
            <a:r>
              <a:rPr lang="it-IT" dirty="0"/>
              <a:t> (white list)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the </a:t>
            </a:r>
            <a:r>
              <a:rPr lang="it-IT" dirty="0" err="1"/>
              <a:t>licence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composed</a:t>
            </a:r>
            <a:r>
              <a:rPr lang="it-IT" dirty="0"/>
              <a:t> by 0-9 and A-Z </a:t>
            </a:r>
            <a:r>
              <a:rPr lang="it-IT" dirty="0" err="1"/>
              <a:t>char</a:t>
            </a:r>
            <a:r>
              <a:rPr lang="it-IT" dirty="0"/>
              <a:t>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4D852D0-DE06-42E7-B743-10E4F6F18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726" y="857653"/>
            <a:ext cx="10709274" cy="4715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000B624-E2E4-420B-8736-1FC6D1C815E2}"/>
              </a:ext>
            </a:extLst>
          </p:cNvPr>
          <p:cNvSpPr txBox="1"/>
          <p:nvPr/>
        </p:nvSpPr>
        <p:spPr>
          <a:xfrm>
            <a:off x="1012826" y="1709260"/>
            <a:ext cx="921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To </a:t>
            </a:r>
            <a:r>
              <a:rPr lang="it-IT" dirty="0" err="1"/>
              <a:t>capture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‘’ </a:t>
            </a:r>
            <a:r>
              <a:rPr lang="it-IT" dirty="0" err="1"/>
              <a:t>pytesseract.image_to_string</a:t>
            </a:r>
            <a:r>
              <a:rPr lang="it-IT" dirty="0"/>
              <a:t> ‘’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proper</a:t>
            </a:r>
            <a:r>
              <a:rPr lang="it-IT" dirty="0"/>
              <a:t> </a:t>
            </a:r>
            <a:r>
              <a:rPr lang="it-IT" dirty="0" err="1"/>
              <a:t>config</a:t>
            </a:r>
            <a:r>
              <a:rPr lang="it-IT" dirty="0"/>
              <a:t>. </a:t>
            </a:r>
            <a:endParaRPr lang="en-GB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02D20E6-0DE4-4AE1-B8D2-452201A1E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9" y="3019426"/>
            <a:ext cx="5143500" cy="27813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AEE4D33-4491-43A0-A883-1C299AE3D675}"/>
              </a:ext>
            </a:extLst>
          </p:cNvPr>
          <p:cNvSpPr txBox="1"/>
          <p:nvPr/>
        </p:nvSpPr>
        <p:spPr>
          <a:xfrm>
            <a:off x="1981200" y="2473744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solidFill>
                  <a:schemeClr val="accent1">
                    <a:lumMod val="75000"/>
                  </a:schemeClr>
                </a:solidFill>
              </a:rPr>
              <a:t>psm</a:t>
            </a:r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2C925CCA-2E0D-43CD-8E94-FF801E262F01}"/>
              </a:ext>
            </a:extLst>
          </p:cNvPr>
          <p:cNvSpPr/>
          <p:nvPr/>
        </p:nvSpPr>
        <p:spPr>
          <a:xfrm>
            <a:off x="1012826" y="4410076"/>
            <a:ext cx="4003674" cy="149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00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8355D8BB-EF52-44E2-8755-FE31145AA226}"/>
              </a:ext>
            </a:extLst>
          </p:cNvPr>
          <p:cNvCxnSpPr>
            <a:cxnSpLocks/>
          </p:cNvCxnSpPr>
          <p:nvPr/>
        </p:nvCxnSpPr>
        <p:spPr>
          <a:xfrm>
            <a:off x="6095999" y="568171"/>
            <a:ext cx="6096000" cy="0"/>
          </a:xfrm>
          <a:prstGeom prst="line">
            <a:avLst/>
          </a:prstGeom>
          <a:noFill/>
          <a:ln w="28575" cap="flat" cmpd="sng" algn="ctr">
            <a:solidFill>
              <a:srgbClr val="002060"/>
            </a:solidFill>
            <a:prstDash val="solid"/>
            <a:miter lim="800000"/>
          </a:ln>
          <a:effectLst/>
        </p:spPr>
      </p:cxnSp>
      <p:pic>
        <p:nvPicPr>
          <p:cNvPr id="7" name="Picture 2" descr="CONTATTI / Contact •">
            <a:extLst>
              <a:ext uri="{FF2B5EF4-FFF2-40B4-BE49-F238E27FC236}">
                <a16:creationId xmlns:a16="http://schemas.microsoft.com/office/drawing/2014/main" id="{EEA03EE3-9B3D-4FDB-9CFD-EF55A6A5C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"/>
            <a:ext cx="1388351" cy="150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C2E477-06CB-45CA-A6A9-58C410D422BF}"/>
              </a:ext>
            </a:extLst>
          </p:cNvPr>
          <p:cNvSpPr txBox="1"/>
          <p:nvPr/>
        </p:nvSpPr>
        <p:spPr>
          <a:xfrm>
            <a:off x="6202017" y="-1216"/>
            <a:ext cx="529473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it-IT" sz="3100" b="1" dirty="0" err="1">
                <a:solidFill>
                  <a:srgbClr val="9A2843"/>
                </a:solidFill>
                <a:latin typeface="Calibri" panose="020F0502020204030204"/>
              </a:rPr>
              <a:t>Final</a:t>
            </a:r>
            <a:r>
              <a:rPr lang="it-IT" sz="3100" b="1" dirty="0">
                <a:solidFill>
                  <a:srgbClr val="9A2843"/>
                </a:solidFill>
                <a:latin typeface="Calibri" panose="020F0502020204030204"/>
              </a:rPr>
              <a:t> output </a:t>
            </a:r>
            <a:endParaRPr lang="it-IT" sz="3100" dirty="0">
              <a:solidFill>
                <a:srgbClr val="B6556E"/>
              </a:solidFill>
              <a:latin typeface="Calibri" panose="020F0502020204030204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D25FFFE-CCEF-4CAC-A03B-37C3D67B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904" y="754603"/>
            <a:ext cx="9274642" cy="210733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4467B51-631E-4548-95A6-F6443B393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100" y="3093066"/>
            <a:ext cx="4600783" cy="34404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6A5A83C-5EF4-49D0-A577-FD60AC19178F}"/>
              </a:ext>
            </a:extLst>
          </p:cNvPr>
          <p:cNvSpPr txBox="1"/>
          <p:nvPr/>
        </p:nvSpPr>
        <p:spPr>
          <a:xfrm>
            <a:off x="7823200" y="2590800"/>
            <a:ext cx="268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>
                <a:solidFill>
                  <a:schemeClr val="accent1">
                    <a:lumMod val="75000"/>
                  </a:schemeClr>
                </a:solidFill>
              </a:rPr>
              <a:t>RESULT</a:t>
            </a:r>
            <a:endParaRPr lang="en-GB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1F13371-0B80-4788-9B40-7334CE01AA02}"/>
              </a:ext>
            </a:extLst>
          </p:cNvPr>
          <p:cNvSpPr txBox="1"/>
          <p:nvPr/>
        </p:nvSpPr>
        <p:spPr>
          <a:xfrm>
            <a:off x="694177" y="3429000"/>
            <a:ext cx="6146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accent1">
                    <a:lumMod val="75000"/>
                  </a:schemeClr>
                </a:solidFill>
              </a:rPr>
              <a:t>DESCRIPTION OF CODE:</a:t>
            </a:r>
          </a:p>
          <a:p>
            <a:endParaRPr lang="it-IT" dirty="0"/>
          </a:p>
          <a:p>
            <a:r>
              <a:rPr lang="it-IT" dirty="0" err="1"/>
              <a:t>Overlap</a:t>
            </a:r>
            <a:r>
              <a:rPr lang="it-IT" dirty="0"/>
              <a:t> </a:t>
            </a:r>
            <a:r>
              <a:rPr lang="it-IT" dirty="0" err="1"/>
              <a:t>rectangle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to the </a:t>
            </a:r>
            <a:r>
              <a:rPr lang="it-IT" dirty="0" err="1"/>
              <a:t>initial</a:t>
            </a:r>
            <a:r>
              <a:rPr lang="it-IT" dirty="0"/>
              <a:t> image to </a:t>
            </a:r>
            <a:r>
              <a:rPr lang="it-IT" dirty="0" err="1"/>
              <a:t>identify</a:t>
            </a:r>
            <a:r>
              <a:rPr lang="it-IT" dirty="0"/>
              <a:t> the </a:t>
            </a:r>
            <a:r>
              <a:rPr lang="it-IT" dirty="0" err="1"/>
              <a:t>license</a:t>
            </a:r>
            <a:r>
              <a:rPr lang="it-IT" dirty="0"/>
              <a:t> </a:t>
            </a:r>
            <a:r>
              <a:rPr lang="it-IT" dirty="0" err="1"/>
              <a:t>plate</a:t>
            </a:r>
            <a:r>
              <a:rPr lang="it-IT" dirty="0"/>
              <a:t> </a:t>
            </a:r>
          </a:p>
          <a:p>
            <a:endParaRPr lang="it-IT" dirty="0"/>
          </a:p>
          <a:p>
            <a:r>
              <a:rPr lang="it-IT" dirty="0" err="1"/>
              <a:t>Hold</a:t>
            </a:r>
            <a:r>
              <a:rPr lang="it-IT" dirty="0"/>
              <a:t> on the text </a:t>
            </a:r>
            <a:r>
              <a:rPr lang="it-IT" dirty="0" err="1"/>
              <a:t>found</a:t>
            </a:r>
            <a:r>
              <a:rPr lang="it-IT" dirty="0"/>
              <a:t> with </a:t>
            </a:r>
            <a:r>
              <a:rPr lang="it-IT" dirty="0" err="1"/>
              <a:t>pytesseract</a:t>
            </a:r>
            <a:r>
              <a:rPr lang="it-IT" dirty="0"/>
              <a:t> in the </a:t>
            </a:r>
            <a:r>
              <a:rPr lang="it-IT" dirty="0" err="1"/>
              <a:t>string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to </a:t>
            </a:r>
          </a:p>
          <a:p>
            <a:r>
              <a:rPr lang="it-IT" dirty="0"/>
              <a:t>See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manipulate</a:t>
            </a:r>
            <a:r>
              <a:rPr lang="it-IT" dirty="0"/>
              <a:t>.</a:t>
            </a:r>
            <a:endParaRPr lang="en-GB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2E0AEE2-E9F6-4982-8086-B33932196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33" y="4048112"/>
            <a:ext cx="237765" cy="3048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27F201A-262F-406C-885D-1B231FE8F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058" y="4920003"/>
            <a:ext cx="280440" cy="2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555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937</Words>
  <Application>Microsoft Office PowerPoint</Application>
  <PresentationFormat>Widescreen</PresentationFormat>
  <Paragraphs>128</Paragraphs>
  <Slides>18</Slides>
  <Notes>0</Notes>
  <HiddenSlides>0</HiddenSlides>
  <MMClips>8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davide99 crippa</dc:creator>
  <cp:lastModifiedBy>davide99 crippa</cp:lastModifiedBy>
  <cp:revision>1</cp:revision>
  <dcterms:created xsi:type="dcterms:W3CDTF">2022-07-22T07:43:51Z</dcterms:created>
  <dcterms:modified xsi:type="dcterms:W3CDTF">2022-07-22T08:10:45Z</dcterms:modified>
</cp:coreProperties>
</file>